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82" r:id="rId4"/>
    <p:sldId id="283" r:id="rId5"/>
    <p:sldId id="268" r:id="rId6"/>
    <p:sldId id="258" r:id="rId7"/>
    <p:sldId id="262" r:id="rId8"/>
    <p:sldId id="263" r:id="rId9"/>
    <p:sldId id="264" r:id="rId10"/>
    <p:sldId id="270" r:id="rId11"/>
    <p:sldId id="279" r:id="rId12"/>
    <p:sldId id="280" r:id="rId13"/>
    <p:sldId id="273" r:id="rId14"/>
    <p:sldId id="277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454" autoAdjust="0"/>
  </p:normalViewPr>
  <p:slideViewPr>
    <p:cSldViewPr snapToGrid="0">
      <p:cViewPr>
        <p:scale>
          <a:sx n="84" d="100"/>
          <a:sy n="84" d="100"/>
        </p:scale>
        <p:origin x="-547" y="41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659553-7522-4D66-985A-2B0E5852B199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21DE1B-DBD7-469D-9B76-60838F36D2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521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מזון</a:t>
            </a:r>
          </a:p>
          <a:p>
            <a:pPr lvl="1"/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חשמל</a:t>
            </a:r>
          </a:p>
          <a:p>
            <a:pPr lvl="1"/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מים</a:t>
            </a:r>
          </a:p>
          <a:p>
            <a:pPr lvl="1"/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ביטוח בריאות</a:t>
            </a:r>
          </a:p>
          <a:p>
            <a:pPr lvl="1"/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שכר דירה ועוד.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1DE1B-DBD7-469D-9B76-60838F36D29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362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1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6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4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9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5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9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6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e.kahoot.it/k/ebc98475-d4df-4ef3-8551-a2cc52a784d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V="1">
            <a:off x="-2085975" y="0"/>
            <a:ext cx="7127757" cy="6858000"/>
          </a:xfrm>
          <a:prstGeom prst="parallelogram">
            <a:avLst>
              <a:gd name="adj" fmla="val 30556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0" dist="317500" dir="18900000" sx="97000" sy="97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12" b="61720"/>
          <a:stretch/>
        </p:blipFill>
        <p:spPr>
          <a:xfrm>
            <a:off x="504967" y="5445456"/>
            <a:ext cx="3798627" cy="121465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44" t="41290"/>
          <a:stretch/>
        </p:blipFill>
        <p:spPr>
          <a:xfrm>
            <a:off x="8529851" y="139888"/>
            <a:ext cx="3566614" cy="1862919"/>
          </a:xfrm>
          <a:prstGeom prst="rect">
            <a:avLst/>
          </a:prstGeom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303594" y="1894166"/>
            <a:ext cx="8061531" cy="384866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600" b="1" dirty="0" smtClean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</a:rPr>
              <a:t>חידון טריוויה</a:t>
            </a:r>
          </a:p>
          <a:p>
            <a:r>
              <a:rPr lang="he-IL" sz="5400" b="1" i="1" dirty="0" smtClean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</a:rPr>
              <a:t>מה אנחנו יודעים על התנהלות כלכלית?</a:t>
            </a:r>
          </a:p>
          <a:p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  <a:hlinkClick r:id="rId4"/>
              </a:rPr>
              <a:t>לחידון </a:t>
            </a:r>
            <a:r>
              <a:rPr lang="he-IL" sz="3600" b="1" dirty="0" err="1" smtClean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  <a:hlinkClick r:id="rId4"/>
              </a:rPr>
              <a:t>קהוט</a:t>
            </a: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  <a:hlinkClick r:id="rId4"/>
              </a:rPr>
              <a:t> בנושא </a:t>
            </a: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  <a:hlinkClick r:id="rId4"/>
              </a:rPr>
              <a:t>כלכלה לחצו כאן</a:t>
            </a:r>
            <a:endParaRPr lang="he-IL" sz="3600" b="1" dirty="0" smtClean="0">
              <a:solidFill>
                <a:schemeClr val="accent1">
                  <a:lumMod val="75000"/>
                </a:schemeClr>
              </a:solidFill>
              <a:latin typeface="Gan CLM" panose="02000803000000000000" pitchFamily="2" charset="-79"/>
            </a:endParaRPr>
          </a:p>
          <a:p>
            <a:endParaRPr lang="he-IL" sz="8000" b="1" dirty="0" smtClean="0">
              <a:solidFill>
                <a:schemeClr val="accent1">
                  <a:lumMod val="75000"/>
                </a:schemeClr>
              </a:solidFill>
              <a:latin typeface="Gan CLM" panose="020008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" y="600161"/>
            <a:ext cx="2357397" cy="1116545"/>
          </a:xfrm>
          <a:prstGeom prst="rect">
            <a:avLst/>
          </a:prstGeom>
        </p:spPr>
      </p:pic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354843" y="970000"/>
            <a:ext cx="11137616" cy="49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9. מהי ריבית?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א. סוג של ריבה מאוד יקרה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ב. מי שלווה מהבנק משלם אותה עבור השימוש בכסף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ג. סכום שהבנק מעניק ללקוחותיו אם הם בפלוס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ד. אף תשובה אינה נכונה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תוצאת תמונה עבור ריבית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48" y="3998794"/>
            <a:ext cx="4522561" cy="22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32" y="501691"/>
            <a:ext cx="2357397" cy="1116545"/>
          </a:xfrm>
          <a:prstGeom prst="rect">
            <a:avLst/>
          </a:prstGeom>
        </p:spPr>
      </p:pic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1132765" y="970000"/>
            <a:ext cx="10359694" cy="49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10. מי מופיע על שטר של 100 שקל?</a:t>
            </a:r>
          </a:p>
          <a:p>
            <a:pPr marL="0" indent="0">
              <a:buNone/>
            </a:pPr>
            <a:endParaRPr lang="he-I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א. ש"י עגנון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ב. לאה גולדברג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ג. הרמב"ם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ד. רחל המשוררת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תוצאת תמונה עבור שטר של 1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0"/>
          <a:stretch/>
        </p:blipFill>
        <p:spPr bwMode="auto">
          <a:xfrm rot="20518993">
            <a:off x="931814" y="3057099"/>
            <a:ext cx="4070105" cy="257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71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84" y="600161"/>
            <a:ext cx="2357397" cy="1116545"/>
          </a:xfrm>
          <a:prstGeom prst="rect">
            <a:avLst/>
          </a:prstGeom>
        </p:spPr>
      </p:pic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1166812" y="1158433"/>
            <a:ext cx="10471528" cy="49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11. מהו המשפט הכי נכון על תקציב?</a:t>
            </a:r>
          </a:p>
          <a:p>
            <a:pPr marL="0" indent="0">
              <a:buNone/>
            </a:pPr>
            <a:endParaRPr lang="he-I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א. תקציב מעודד את האנשים להוציא יותר כסף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ב. קביעת תקציב תאפשר לכם להרוויח יותר כסף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ג. תקציב מאפשר לראות כיצד ועל מה אתם מוציאים כסף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ד. הרעיון בתקציב הוא לבזבז את כל הכסף שמרוויחים</a:t>
            </a:r>
          </a:p>
          <a:p>
            <a:pPr marL="0" indent="0">
              <a:buNone/>
            </a:pPr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 descr="How to Use Every Penny on any Prepaid Debit Card - Vermont Matur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t="22009" r="4295"/>
          <a:stretch/>
        </p:blipFill>
        <p:spPr bwMode="auto">
          <a:xfrm>
            <a:off x="150126" y="4099214"/>
            <a:ext cx="2751694" cy="2565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79" y="170949"/>
            <a:ext cx="2357397" cy="1116545"/>
          </a:xfrm>
          <a:prstGeom prst="rect">
            <a:avLst/>
          </a:prstGeom>
        </p:spPr>
      </p:pic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1533378" y="1002178"/>
            <a:ext cx="10372624" cy="55079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12. אם התקציב החודשי שלכם הוא 100 שקל, </a:t>
            </a:r>
          </a:p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כמה עליכם להוציא כל חודש כדי לשמור </a:t>
            </a:r>
          </a:p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על גבולות התקציב?</a:t>
            </a:r>
          </a:p>
          <a:p>
            <a:pPr marL="0" indent="0">
              <a:buNone/>
            </a:pPr>
            <a:endParaRPr lang="he-I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א. 100 שקל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ב. 80 שקל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ג. 50 שקל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ד. עד 100 שקל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תוצאת תמונה עבור תקצי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2" y="4079631"/>
            <a:ext cx="8061254" cy="209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423903" y="146491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13. מהו שכר המינימום לשעה לנוער עד גיל 18?</a:t>
            </a:r>
          </a:p>
          <a:p>
            <a:pPr marL="0" indent="0">
              <a:buNone/>
            </a:pPr>
            <a:endParaRPr lang="he-I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א. 25.43 ש"ח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ב. 22.98 ש"ח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ג. 21.45 ש"ח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ד. 27.43 ש"ח</a:t>
            </a: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תוצאת תמונה עבור נוער עובד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3" y="258146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130" y="348370"/>
            <a:ext cx="2357397" cy="1116545"/>
          </a:xfrm>
          <a:prstGeom prst="rect">
            <a:avLst/>
          </a:prstGeom>
        </p:spPr>
      </p:pic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590521" y="687506"/>
            <a:ext cx="10819830" cy="5482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4400" dirty="0" smtClean="0">
              <a:solidFill>
                <a:schemeClr val="accent1">
                  <a:lumMod val="75000"/>
                </a:schemeClr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3624" y="2606722"/>
            <a:ext cx="3261815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</a:rPr>
              <a:t>תשובות למדריך</a:t>
            </a:r>
            <a:endParaRPr lang="he-IL" sz="4400" b="1" dirty="0">
              <a:solidFill>
                <a:schemeClr val="accent1">
                  <a:lumMod val="75000"/>
                </a:schemeClr>
              </a:solidFill>
              <a:latin typeface="Gan CLM" panose="02000803000000000000" pitchFamily="2" charset="-79"/>
            </a:endParaRPr>
          </a:p>
          <a:p>
            <a:pPr algn="ctr"/>
            <a:endParaRPr lang="he-IL" dirty="0"/>
          </a:p>
        </p:txBody>
      </p:sp>
      <p:sp>
        <p:nvSpPr>
          <p:cNvPr id="12" name="Parallelogram 16"/>
          <p:cNvSpPr/>
          <p:nvPr/>
        </p:nvSpPr>
        <p:spPr>
          <a:xfrm flipV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0" dist="317500" dir="18900000" sx="97000" sy="97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29089"/>
              </p:ext>
            </p:extLst>
          </p:nvPr>
        </p:nvGraphicFramePr>
        <p:xfrm>
          <a:off x="2838862" y="830645"/>
          <a:ext cx="6020180" cy="554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10090"/>
                <a:gridCol w="301009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שאלה מס'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תשובה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1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ד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2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ד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3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ב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4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ג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ד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6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ג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7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ג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8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ג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9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ב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10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ב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11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ג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12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ד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13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א</a:t>
                      </a:r>
                      <a:endParaRPr lang="he-IL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pic>
        <p:nvPicPr>
          <p:cNvPr id="1028" name="Picture 4" descr="כסף הוא לא מלה גסה - וואלה! חדשות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059" y="2129886"/>
            <a:ext cx="4639691" cy="25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1992574" y="906642"/>
            <a:ext cx="9772840" cy="49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1. קנית מוצר והתחרטת על הקנייה...</a:t>
            </a:r>
          </a:p>
          <a:p>
            <a:pPr marL="0" indent="0">
              <a:buNone/>
            </a:pPr>
            <a:endParaRPr lang="he-I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א. אין מה לעשות, אשאר תקוע עם זה לנצח.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ב. לא נורא. אמצא כבר מה לעשות עם זה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ג. מה הבעיה? אלך להחליף לפריט אחר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ד. אלך לחנות לבטל את העסקה ולבקש החזר כספי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6"/>
          <p:cNvSpPr/>
          <p:nvPr/>
        </p:nvSpPr>
        <p:spPr>
          <a:xfrm flipH="1">
            <a:off x="-2621918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733" y="245401"/>
            <a:ext cx="2357397" cy="1116545"/>
          </a:xfrm>
          <a:prstGeom prst="rect">
            <a:avLst/>
          </a:prstGeom>
        </p:spPr>
      </p:pic>
      <p:pic>
        <p:nvPicPr>
          <p:cNvPr id="1026" name="Picture 2" descr="C:\Users\USER\Desktop\OC3HK6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1453" y="1607346"/>
            <a:ext cx="4200524" cy="52506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4505839" y="1166018"/>
            <a:ext cx="6890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2. מה זה חיסכון?</a:t>
            </a:r>
          </a:p>
          <a:p>
            <a:pPr marL="0" indent="0">
              <a:buNone/>
            </a:pPr>
            <a:endParaRPr lang="he-I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א. שמירת כסף לשימוש עתידי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ב. ההיפך מבזבוז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ג. צבירת כסף בבנק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ד. כל התשובות נכונות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6"/>
          <p:cNvSpPr/>
          <p:nvPr/>
        </p:nvSpPr>
        <p:spPr>
          <a:xfrm flipH="1">
            <a:off x="-2621918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733" y="245401"/>
            <a:ext cx="2357397" cy="1116545"/>
          </a:xfrm>
          <a:prstGeom prst="rect">
            <a:avLst/>
          </a:prstGeom>
        </p:spPr>
      </p:pic>
      <p:pic>
        <p:nvPicPr>
          <p:cNvPr id="6" name="Picture 4" descr="Portrait Asian Young Couple Showing Holding Stock Photo (Edit Now) 57520100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8299" b="5969"/>
          <a:stretch/>
        </p:blipFill>
        <p:spPr bwMode="auto">
          <a:xfrm>
            <a:off x="-1433378" y="2331946"/>
            <a:ext cx="5840676" cy="45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2961565" y="803673"/>
            <a:ext cx="8676046" cy="4948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3. ערכת קניות בסופרמרקט...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א. לא בודק את החשבון, כולה כמה מוצרים קטנים.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ב. אני תמיד משתדל לבדוק, כל אחד יכול לטעות...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ג</a:t>
            </a: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. אני סומך על הקופאית בעיניים עצומות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</a:t>
            </a: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. אין מצב שאני בודק. אין לי זמן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6"/>
          <p:cNvSpPr/>
          <p:nvPr/>
        </p:nvSpPr>
        <p:spPr>
          <a:xfrm flipH="1">
            <a:off x="-2621918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733" y="245401"/>
            <a:ext cx="2357397" cy="111654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0815" y="1733550"/>
            <a:ext cx="5435718" cy="5124450"/>
          </a:xfrm>
          <a:prstGeom prst="rect">
            <a:avLst/>
          </a:prstGeom>
        </p:spPr>
      </p:pic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1610436" y="970000"/>
            <a:ext cx="10359694" cy="4948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4. כשאני צריך לקנות מוצר יקר יחסית אני...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א. מבקש עצות מחברים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ב. קונה את המותג הכי מפורסם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ג. משווה </a:t>
            </a:r>
            <a:r>
              <a:rPr lang="he-IL" sz="3600" b="1" dirty="0" err="1" smtClean="0">
                <a:solidFill>
                  <a:schemeClr val="accent1">
                    <a:lumMod val="75000"/>
                  </a:schemeClr>
                </a:solidFill>
              </a:rPr>
              <a:t>בזאפ</a:t>
            </a: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 ולפעמים גם מחפש ביד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ד. מבקש המלצה מהמוכר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302781" y="579096"/>
            <a:ext cx="10972800" cy="4960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5. מה זה עו"ש?</a:t>
            </a:r>
          </a:p>
          <a:p>
            <a:pPr marL="0" indent="0">
              <a:buNone/>
            </a:pPr>
            <a:endParaRPr lang="he-I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א. עובד שכיר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ב. חשבון שכל אחד צריך לעשות על הקניות 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   וההוצאות שלו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ג. עוד שקל לחשבון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ד. חשבון עובר ושב שאליו נכנסת המשכורת 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   וממנו אפשר להוציא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תוצאת תמונה עבור עו&quot;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6" y="2591178"/>
            <a:ext cx="3740498" cy="2501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6. איזה כיף! קיבלת דמי כיס. מה תעשה?</a:t>
            </a:r>
          </a:p>
          <a:p>
            <a:pPr marL="0" indent="0">
              <a:buNone/>
            </a:pPr>
            <a:endParaRPr lang="he-I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א. אלך למכולת ואקנה פינוקים לכל הקבוצה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ב. ארוץ לקנות את החולצה שרציתי. זה יספיק בדיוק!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ג. אשתמש בחלק מהסכום ואת השאר אחסוך לשעת הצורך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ד. אני מתכנן נסיעה לחו"ל. שומר </a:t>
            </a:r>
            <a:r>
              <a:rPr lang="he-IL" sz="3600" b="1" dirty="0" err="1" smtClean="0">
                <a:solidFill>
                  <a:schemeClr val="accent1">
                    <a:lumMod val="75000"/>
                  </a:schemeClr>
                </a:solidFill>
              </a:rPr>
              <a:t>הכל</a:t>
            </a: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 בצד ומלווה מחברים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משמעות המילה כסף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784" y="986836"/>
            <a:ext cx="3839191" cy="25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051" y="2000878"/>
            <a:ext cx="4956246" cy="4857122"/>
          </a:xfrm>
          <a:prstGeom prst="rect">
            <a:avLst/>
          </a:prstGeom>
        </p:spPr>
      </p:pic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3348583" y="970000"/>
            <a:ext cx="8143875" cy="494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7. עד כמה אתם מודעים לסכום        </a:t>
            </a:r>
          </a:p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   אותו אתם מוציאים בחודש?</a:t>
            </a:r>
          </a:p>
          <a:p>
            <a:pPr marL="0" indent="0">
              <a:buNone/>
            </a:pPr>
            <a:endParaRPr lang="he-I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א. אני מוציא את כל מה שיש לי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ב. לא מסתכל על ההוצאות. צריך ליהנות בחיים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ג. אני משתדל לרשום כל הוצאה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ד. אני יודע בערך...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3348583" y="970000"/>
            <a:ext cx="8143875" cy="49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 smtClean="0">
                <a:solidFill>
                  <a:schemeClr val="accent1">
                    <a:lumMod val="75000"/>
                  </a:schemeClr>
                </a:solidFill>
              </a:rPr>
              <a:t>8. ממה בעצם מורכב התקציב?</a:t>
            </a:r>
          </a:p>
          <a:p>
            <a:pPr marL="0" indent="0">
              <a:buNone/>
            </a:pPr>
            <a:endParaRPr lang="he-I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א. חסכונות וריביות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ב. הכנסות והשקעות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ג. הכנסות והוצאות</a:t>
            </a:r>
          </a:p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</a:rPr>
              <a:t>ד. הוצאות ועלויות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0" y="1994508"/>
            <a:ext cx="3923809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553</Words>
  <Application>Microsoft Office PowerPoint</Application>
  <PresentationFormat>מותאם אישית</PresentationFormat>
  <Paragraphs>120</Paragraphs>
  <Slides>15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קלכלילי תכנית להתנהלות כלכלית נבונה</dc:title>
  <dc:creator>User</dc:creator>
  <cp:lastModifiedBy>USER</cp:lastModifiedBy>
  <cp:revision>111</cp:revision>
  <dcterms:created xsi:type="dcterms:W3CDTF">2020-01-19T07:57:45Z</dcterms:created>
  <dcterms:modified xsi:type="dcterms:W3CDTF">2021-02-15T08:43:42Z</dcterms:modified>
</cp:coreProperties>
</file>